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6" r:id="rId6"/>
    <p:sldId id="262" r:id="rId7"/>
    <p:sldId id="264" r:id="rId8"/>
    <p:sldId id="268" r:id="rId9"/>
    <p:sldId id="270" r:id="rId10"/>
    <p:sldId id="272" r:id="rId11"/>
    <p:sldId id="274" r:id="rId12"/>
    <p:sldId id="276" r:id="rId13"/>
    <p:sldId id="278" r:id="rId14"/>
    <p:sldId id="259" r:id="rId15"/>
    <p:sldId id="261" r:id="rId16"/>
    <p:sldId id="263" r:id="rId17"/>
    <p:sldId id="265" r:id="rId18"/>
    <p:sldId id="267" r:id="rId19"/>
    <p:sldId id="269" r:id="rId20"/>
    <p:sldId id="271" r:id="rId21"/>
    <p:sldId id="273" r:id="rId22"/>
    <p:sldId id="275" r:id="rId23"/>
    <p:sldId id="277" r:id="rId24"/>
    <p:sldId id="279" r:id="rId25"/>
  </p:sldIdLst>
  <p:sldSz cx="9144000" cy="5143500" type="screen16x9"/>
  <p:notesSz cx="7010400" cy="92964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58" d="100"/>
          <a:sy n="158" d="100"/>
        </p:scale>
        <p:origin x="264" y="1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06F-4841-A20B-C4D267C606BA}"/>
              </c:ext>
            </c:extLst>
          </c:dPt>
          <c:dPt>
            <c:idx val="1"/>
            <c:invertIfNegative val="0"/>
            <c:bubble3D val="0"/>
            <c:spPr>
              <a:solidFill>
                <a:srgbClr val="507CB6"/>
              </a:solidFill>
              <a:ln w="0">
                <a:noFill/>
              </a:ln>
            </c:spPr>
            <c:extLst>
              <c:ext xmlns:c16="http://schemas.microsoft.com/office/drawing/2014/chart" uri="{C3380CC4-5D6E-409C-BE32-E72D297353CC}">
                <c16:uniqueId val="{00000003-906F-4841-A20B-C4D267C606BA}"/>
              </c:ext>
            </c:extLst>
          </c:dPt>
          <c:dPt>
            <c:idx val="2"/>
            <c:invertIfNegative val="0"/>
            <c:bubble3D val="0"/>
            <c:spPr>
              <a:solidFill>
                <a:srgbClr val="F9BE00"/>
              </a:solidFill>
              <a:ln w="0">
                <a:noFill/>
              </a:ln>
            </c:spPr>
            <c:extLst>
              <c:ext xmlns:c16="http://schemas.microsoft.com/office/drawing/2014/chart" uri="{C3380CC4-5D6E-409C-BE32-E72D297353CC}">
                <c16:uniqueId val="{00000005-906F-4841-A20B-C4D267C606BA}"/>
              </c:ext>
            </c:extLst>
          </c:dPt>
          <c:cat>
            <c:strRef>
              <c:f>Sheet1!$A$2:$A$4</c:f>
              <c:strCache>
                <c:ptCount val="3"/>
                <c:pt idx="0">
                  <c:v>Omega Sparks</c:v>
                </c:pt>
                <c:pt idx="1">
                  <c:v>Project MALE/EMBODI</c:v>
                </c:pt>
                <c:pt idx="2">
                  <c:v>Other</c:v>
                </c:pt>
              </c:strCache>
            </c:strRef>
          </c:cat>
          <c:val>
            <c:numRef>
              <c:f>Sheet1!$B$2:$B$4</c:f>
              <c:numCache>
                <c:formatCode>0.00%</c:formatCode>
                <c:ptCount val="3"/>
                <c:pt idx="0">
                  <c:v>0.5</c:v>
                </c:pt>
                <c:pt idx="1">
                  <c:v>0.5</c:v>
                </c:pt>
                <c:pt idx="2">
                  <c:v>0</c:v>
                </c:pt>
              </c:numCache>
            </c:numRef>
          </c:val>
          <c:extLst>
            <c:ext xmlns:c16="http://schemas.microsoft.com/office/drawing/2014/chart" uri="{C3380CC4-5D6E-409C-BE32-E72D297353CC}">
              <c16:uniqueId val="{00000006-906F-4841-A20B-C4D267C606BA}"/>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3C64-48F9-AC0D-34FDECA6975F}"/>
              </c:ext>
            </c:extLst>
          </c:dPt>
          <c:dPt>
            <c:idx val="1"/>
            <c:invertIfNegative val="0"/>
            <c:bubble3D val="0"/>
            <c:spPr>
              <a:solidFill>
                <a:srgbClr val="507CB6"/>
              </a:solidFill>
              <a:ln w="0">
                <a:noFill/>
              </a:ln>
            </c:spPr>
            <c:extLst>
              <c:ext xmlns:c16="http://schemas.microsoft.com/office/drawing/2014/chart" uri="{C3380CC4-5D6E-409C-BE32-E72D297353CC}">
                <c16:uniqueId val="{00000003-3C64-48F9-AC0D-34FDECA6975F}"/>
              </c:ext>
            </c:extLst>
          </c:dPt>
          <c:dPt>
            <c:idx val="2"/>
            <c:invertIfNegative val="0"/>
            <c:bubble3D val="0"/>
            <c:spPr>
              <a:solidFill>
                <a:srgbClr val="F9BE00"/>
              </a:solidFill>
              <a:ln w="0">
                <a:noFill/>
              </a:ln>
            </c:spPr>
            <c:extLst>
              <c:ext xmlns:c16="http://schemas.microsoft.com/office/drawing/2014/chart" uri="{C3380CC4-5D6E-409C-BE32-E72D297353CC}">
                <c16:uniqueId val="{00000005-3C64-48F9-AC0D-34FDECA6975F}"/>
              </c:ext>
            </c:extLst>
          </c:dPt>
          <c:cat>
            <c:strRef>
              <c:f>Sheet1!$A$2:$A$4</c:f>
              <c:strCache>
                <c:ptCount val="3"/>
                <c:pt idx="0">
                  <c:v>Auditory Learner (hearing)</c:v>
                </c:pt>
                <c:pt idx="1">
                  <c:v>Visual Learner (seeing)</c:v>
                </c:pt>
                <c:pt idx="2">
                  <c:v>Tactical Learner (doing)</c:v>
                </c:pt>
              </c:strCache>
            </c:strRef>
          </c:cat>
          <c:val>
            <c:numRef>
              <c:f>Sheet1!$B$2:$B$4</c:f>
              <c:numCache>
                <c:formatCode>0.00%</c:formatCode>
                <c:ptCount val="3"/>
                <c:pt idx="0">
                  <c:v>0.1</c:v>
                </c:pt>
                <c:pt idx="1">
                  <c:v>0.7</c:v>
                </c:pt>
                <c:pt idx="2">
                  <c:v>0.2</c:v>
                </c:pt>
              </c:numCache>
            </c:numRef>
          </c:val>
          <c:extLst>
            <c:ext xmlns:c16="http://schemas.microsoft.com/office/drawing/2014/chart" uri="{C3380CC4-5D6E-409C-BE32-E72D297353CC}">
              <c16:uniqueId val="{00000006-3C64-48F9-AC0D-34FDECA6975F}"/>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789-41A0-9A69-4E52A58297C2}"/>
              </c:ext>
            </c:extLst>
          </c:dPt>
          <c:dPt>
            <c:idx val="1"/>
            <c:invertIfNegative val="0"/>
            <c:bubble3D val="0"/>
            <c:spPr>
              <a:solidFill>
                <a:srgbClr val="507CB6"/>
              </a:solidFill>
              <a:ln w="0">
                <a:noFill/>
              </a:ln>
            </c:spPr>
            <c:extLst>
              <c:ext xmlns:c16="http://schemas.microsoft.com/office/drawing/2014/chart" uri="{C3380CC4-5D6E-409C-BE32-E72D297353CC}">
                <c16:uniqueId val="{00000003-6789-41A0-9A69-4E52A58297C2}"/>
              </c:ext>
            </c:extLst>
          </c:dPt>
          <c:cat>
            <c:strRef>
              <c:f>Sheet1!$A$2:$A$3</c:f>
              <c:strCache>
                <c:ptCount val="2"/>
                <c:pt idx="0">
                  <c:v>Yes</c:v>
                </c:pt>
                <c:pt idx="1">
                  <c:v>No</c:v>
                </c:pt>
              </c:strCache>
            </c:strRef>
          </c:cat>
          <c:val>
            <c:numRef>
              <c:f>Sheet1!$B$2:$B$3</c:f>
              <c:numCache>
                <c:formatCode>0.00%</c:formatCode>
                <c:ptCount val="2"/>
                <c:pt idx="0">
                  <c:v>0</c:v>
                </c:pt>
                <c:pt idx="1">
                  <c:v>1</c:v>
                </c:pt>
              </c:numCache>
            </c:numRef>
          </c:val>
          <c:extLst>
            <c:ext xmlns:c16="http://schemas.microsoft.com/office/drawing/2014/chart" uri="{C3380CC4-5D6E-409C-BE32-E72D297353CC}">
              <c16:uniqueId val="{00000004-6789-41A0-9A69-4E52A58297C2}"/>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F75-4E02-9B4B-ACFF208C3F74}"/>
              </c:ext>
            </c:extLst>
          </c:dPt>
          <c:dPt>
            <c:idx val="1"/>
            <c:invertIfNegative val="0"/>
            <c:bubble3D val="0"/>
            <c:spPr>
              <a:solidFill>
                <a:srgbClr val="507CB6"/>
              </a:solidFill>
              <a:ln w="0">
                <a:noFill/>
              </a:ln>
            </c:spPr>
            <c:extLst>
              <c:ext xmlns:c16="http://schemas.microsoft.com/office/drawing/2014/chart" uri="{C3380CC4-5D6E-409C-BE32-E72D297353CC}">
                <c16:uniqueId val="{00000003-DF75-4E02-9B4B-ACFF208C3F74}"/>
              </c:ext>
            </c:extLst>
          </c:dPt>
          <c:dPt>
            <c:idx val="2"/>
            <c:invertIfNegative val="0"/>
            <c:bubble3D val="0"/>
            <c:spPr>
              <a:solidFill>
                <a:srgbClr val="F9BE00"/>
              </a:solidFill>
              <a:ln w="0">
                <a:noFill/>
              </a:ln>
            </c:spPr>
            <c:extLst>
              <c:ext xmlns:c16="http://schemas.microsoft.com/office/drawing/2014/chart" uri="{C3380CC4-5D6E-409C-BE32-E72D297353CC}">
                <c16:uniqueId val="{00000005-DF75-4E02-9B4B-ACFF208C3F74}"/>
              </c:ext>
            </c:extLst>
          </c:dPt>
          <c:dPt>
            <c:idx val="3"/>
            <c:invertIfNegative val="0"/>
            <c:bubble3D val="0"/>
            <c:spPr>
              <a:solidFill>
                <a:srgbClr val="6BC8CD"/>
              </a:solidFill>
              <a:ln w="0">
                <a:noFill/>
              </a:ln>
            </c:spPr>
            <c:extLst>
              <c:ext xmlns:c16="http://schemas.microsoft.com/office/drawing/2014/chart" uri="{C3380CC4-5D6E-409C-BE32-E72D297353CC}">
                <c16:uniqueId val="{00000007-DF75-4E02-9B4B-ACFF208C3F74}"/>
              </c:ext>
            </c:extLst>
          </c:dPt>
          <c:dPt>
            <c:idx val="4"/>
            <c:invertIfNegative val="0"/>
            <c:bubble3D val="0"/>
            <c:spPr>
              <a:solidFill>
                <a:srgbClr val="FF8B4F"/>
              </a:solidFill>
              <a:ln w="0">
                <a:noFill/>
              </a:ln>
            </c:spPr>
            <c:extLst>
              <c:ext xmlns:c16="http://schemas.microsoft.com/office/drawing/2014/chart" uri="{C3380CC4-5D6E-409C-BE32-E72D297353CC}">
                <c16:uniqueId val="{00000009-DF75-4E02-9B4B-ACFF208C3F74}"/>
              </c:ext>
            </c:extLst>
          </c:dPt>
          <c:cat>
            <c:strRef>
              <c:f>Sheet1!$A$2:$A$6</c:f>
              <c:strCache>
                <c:ptCount val="5"/>
                <c:pt idx="0">
                  <c:v>Junior High</c:v>
                </c:pt>
                <c:pt idx="1">
                  <c:v>Freshman</c:v>
                </c:pt>
                <c:pt idx="2">
                  <c:v>Sophomore</c:v>
                </c:pt>
                <c:pt idx="3">
                  <c:v>Junior</c:v>
                </c:pt>
                <c:pt idx="4">
                  <c:v>Senior</c:v>
                </c:pt>
              </c:strCache>
            </c:strRef>
          </c:cat>
          <c:val>
            <c:numRef>
              <c:f>Sheet1!$B$2:$B$6</c:f>
              <c:numCache>
                <c:formatCode>0.00%</c:formatCode>
                <c:ptCount val="5"/>
                <c:pt idx="0">
                  <c:v>0.44440000000000002</c:v>
                </c:pt>
                <c:pt idx="1">
                  <c:v>0.22220000000000001</c:v>
                </c:pt>
                <c:pt idx="2">
                  <c:v>0.1111</c:v>
                </c:pt>
                <c:pt idx="3">
                  <c:v>0.22220000000000001</c:v>
                </c:pt>
                <c:pt idx="4">
                  <c:v>0</c:v>
                </c:pt>
              </c:numCache>
            </c:numRef>
          </c:val>
          <c:extLst>
            <c:ext xmlns:c16="http://schemas.microsoft.com/office/drawing/2014/chart" uri="{C3380CC4-5D6E-409C-BE32-E72D297353CC}">
              <c16:uniqueId val="{0000000A-DF75-4E02-9B4B-ACFF208C3F74}"/>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B29-4795-B00A-E616C9E4BA90}"/>
              </c:ext>
            </c:extLst>
          </c:dPt>
          <c:dPt>
            <c:idx val="1"/>
            <c:invertIfNegative val="0"/>
            <c:bubble3D val="0"/>
            <c:spPr>
              <a:solidFill>
                <a:srgbClr val="507CB6"/>
              </a:solidFill>
              <a:ln w="0">
                <a:noFill/>
              </a:ln>
            </c:spPr>
            <c:extLst>
              <c:ext xmlns:c16="http://schemas.microsoft.com/office/drawing/2014/chart" uri="{C3380CC4-5D6E-409C-BE32-E72D297353CC}">
                <c16:uniqueId val="{00000003-9B29-4795-B00A-E616C9E4BA90}"/>
              </c:ext>
            </c:extLst>
          </c:dPt>
          <c:dPt>
            <c:idx val="2"/>
            <c:invertIfNegative val="0"/>
            <c:bubble3D val="0"/>
            <c:spPr>
              <a:solidFill>
                <a:srgbClr val="F9BE00"/>
              </a:solidFill>
              <a:ln w="0">
                <a:noFill/>
              </a:ln>
            </c:spPr>
            <c:extLst>
              <c:ext xmlns:c16="http://schemas.microsoft.com/office/drawing/2014/chart" uri="{C3380CC4-5D6E-409C-BE32-E72D297353CC}">
                <c16:uniqueId val="{00000005-9B29-4795-B00A-E616C9E4BA90}"/>
              </c:ext>
            </c:extLst>
          </c:dPt>
          <c:dPt>
            <c:idx val="3"/>
            <c:invertIfNegative val="0"/>
            <c:bubble3D val="0"/>
            <c:spPr>
              <a:solidFill>
                <a:srgbClr val="6BC8CD"/>
              </a:solidFill>
              <a:ln w="0">
                <a:noFill/>
              </a:ln>
            </c:spPr>
            <c:extLst>
              <c:ext xmlns:c16="http://schemas.microsoft.com/office/drawing/2014/chart" uri="{C3380CC4-5D6E-409C-BE32-E72D297353CC}">
                <c16:uniqueId val="{00000007-9B29-4795-B00A-E616C9E4BA90}"/>
              </c:ext>
            </c:extLst>
          </c:dPt>
          <c:dPt>
            <c:idx val="4"/>
            <c:invertIfNegative val="0"/>
            <c:bubble3D val="0"/>
            <c:spPr>
              <a:solidFill>
                <a:srgbClr val="FF8B4F"/>
              </a:solidFill>
              <a:ln w="0">
                <a:noFill/>
              </a:ln>
            </c:spPr>
            <c:extLst>
              <c:ext xmlns:c16="http://schemas.microsoft.com/office/drawing/2014/chart" uri="{C3380CC4-5D6E-409C-BE32-E72D297353CC}">
                <c16:uniqueId val="{00000009-9B29-4795-B00A-E616C9E4BA90}"/>
              </c:ext>
            </c:extLst>
          </c:dPt>
          <c:dPt>
            <c:idx val="5"/>
            <c:invertIfNegative val="0"/>
            <c:bubble3D val="0"/>
            <c:spPr>
              <a:solidFill>
                <a:srgbClr val="7D5E90"/>
              </a:solidFill>
              <a:ln w="0">
                <a:noFill/>
              </a:ln>
            </c:spPr>
            <c:extLst>
              <c:ext xmlns:c16="http://schemas.microsoft.com/office/drawing/2014/chart" uri="{C3380CC4-5D6E-409C-BE32-E72D297353CC}">
                <c16:uniqueId val="{0000000B-9B29-4795-B00A-E616C9E4BA90}"/>
              </c:ext>
            </c:extLst>
          </c:dPt>
          <c:dPt>
            <c:idx val="6"/>
            <c:invertIfNegative val="0"/>
            <c:bubble3D val="0"/>
            <c:spPr>
              <a:solidFill>
                <a:srgbClr val="D25F90"/>
              </a:solidFill>
              <a:ln w="0">
                <a:noFill/>
              </a:ln>
            </c:spPr>
            <c:extLst>
              <c:ext xmlns:c16="http://schemas.microsoft.com/office/drawing/2014/chart" uri="{C3380CC4-5D6E-409C-BE32-E72D297353CC}">
                <c16:uniqueId val="{0000000D-9B29-4795-B00A-E616C9E4BA90}"/>
              </c:ext>
            </c:extLst>
          </c:dPt>
          <c:dPt>
            <c:idx val="7"/>
            <c:invertIfNegative val="0"/>
            <c:bubble3D val="0"/>
            <c:spPr>
              <a:solidFill>
                <a:srgbClr val="C7B879"/>
              </a:solidFill>
              <a:ln w="0">
                <a:noFill/>
              </a:ln>
            </c:spPr>
            <c:extLst>
              <c:ext xmlns:c16="http://schemas.microsoft.com/office/drawing/2014/chart" uri="{C3380CC4-5D6E-409C-BE32-E72D297353CC}">
                <c16:uniqueId val="{0000000F-9B29-4795-B00A-E616C9E4BA90}"/>
              </c:ext>
            </c:extLst>
          </c:dPt>
          <c:dPt>
            <c:idx val="8"/>
            <c:invertIfNegative val="0"/>
            <c:bubble3D val="0"/>
            <c:spPr>
              <a:solidFill>
                <a:srgbClr val="DB4D5C"/>
              </a:solidFill>
              <a:ln w="0">
                <a:noFill/>
              </a:ln>
            </c:spPr>
            <c:extLst>
              <c:ext xmlns:c16="http://schemas.microsoft.com/office/drawing/2014/chart" uri="{C3380CC4-5D6E-409C-BE32-E72D297353CC}">
                <c16:uniqueId val="{00000011-9B29-4795-B00A-E616C9E4BA90}"/>
              </c:ext>
            </c:extLst>
          </c:dPt>
          <c:cat>
            <c:strRef>
              <c:f>Sheet1!$A$2:$A$10</c:f>
              <c:strCache>
                <c:ptCount val="9"/>
                <c:pt idx="0">
                  <c:v>Baby Sitter</c:v>
                </c:pt>
                <c:pt idx="1">
                  <c:v>Yard Worker</c:v>
                </c:pt>
                <c:pt idx="2">
                  <c:v>Waiter</c:v>
                </c:pt>
                <c:pt idx="3">
                  <c:v>Front Desk Receptionist</c:v>
                </c:pt>
                <c:pt idx="4">
                  <c:v>Pet Sitter or Dog Walker</c:v>
                </c:pt>
                <c:pt idx="5">
                  <c:v>Tutor</c:v>
                </c:pt>
                <c:pt idx="6">
                  <c:v>Movie Theatre Cashier or Usher</c:v>
                </c:pt>
                <c:pt idx="7">
                  <c:v>Grocery Store Associate</c:v>
                </c:pt>
                <c:pt idx="8">
                  <c:v>Delivery Driver</c:v>
                </c:pt>
              </c:strCache>
            </c:strRef>
          </c:cat>
          <c:val>
            <c:numRef>
              <c:f>Sheet1!$B$2:$B$10</c:f>
              <c:numCache>
                <c:formatCode>0.00%</c:formatCode>
                <c:ptCount val="9"/>
                <c:pt idx="0">
                  <c:v>0.5</c:v>
                </c:pt>
                <c:pt idx="1">
                  <c:v>0.7</c:v>
                </c:pt>
                <c:pt idx="2">
                  <c:v>0</c:v>
                </c:pt>
                <c:pt idx="3">
                  <c:v>0.1</c:v>
                </c:pt>
                <c:pt idx="4">
                  <c:v>0.2</c:v>
                </c:pt>
                <c:pt idx="5">
                  <c:v>0</c:v>
                </c:pt>
                <c:pt idx="6">
                  <c:v>0.1</c:v>
                </c:pt>
                <c:pt idx="7">
                  <c:v>0</c:v>
                </c:pt>
                <c:pt idx="8">
                  <c:v>0</c:v>
                </c:pt>
              </c:numCache>
            </c:numRef>
          </c:val>
          <c:extLst>
            <c:ext xmlns:c16="http://schemas.microsoft.com/office/drawing/2014/chart" uri="{C3380CC4-5D6E-409C-BE32-E72D297353CC}">
              <c16:uniqueId val="{00000012-9B29-4795-B00A-E616C9E4BA90}"/>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C68-4511-8367-D04B70521385}"/>
              </c:ext>
            </c:extLst>
          </c:dPt>
          <c:dPt>
            <c:idx val="1"/>
            <c:invertIfNegative val="0"/>
            <c:bubble3D val="0"/>
            <c:spPr>
              <a:solidFill>
                <a:srgbClr val="507CB6"/>
              </a:solidFill>
              <a:ln w="0">
                <a:noFill/>
              </a:ln>
            </c:spPr>
            <c:extLst>
              <c:ext xmlns:c16="http://schemas.microsoft.com/office/drawing/2014/chart" uri="{C3380CC4-5D6E-409C-BE32-E72D297353CC}">
                <c16:uniqueId val="{00000003-FC68-4511-8367-D04B70521385}"/>
              </c:ext>
            </c:extLst>
          </c:dPt>
          <c:dPt>
            <c:idx val="2"/>
            <c:invertIfNegative val="0"/>
            <c:bubble3D val="0"/>
            <c:spPr>
              <a:solidFill>
                <a:srgbClr val="F9BE00"/>
              </a:solidFill>
              <a:ln w="0">
                <a:noFill/>
              </a:ln>
            </c:spPr>
            <c:extLst>
              <c:ext xmlns:c16="http://schemas.microsoft.com/office/drawing/2014/chart" uri="{C3380CC4-5D6E-409C-BE32-E72D297353CC}">
                <c16:uniqueId val="{00000005-FC68-4511-8367-D04B70521385}"/>
              </c:ext>
            </c:extLst>
          </c:dPt>
          <c:dPt>
            <c:idx val="3"/>
            <c:invertIfNegative val="0"/>
            <c:bubble3D val="0"/>
            <c:spPr>
              <a:solidFill>
                <a:srgbClr val="6BC8CD"/>
              </a:solidFill>
              <a:ln w="0">
                <a:noFill/>
              </a:ln>
            </c:spPr>
            <c:extLst>
              <c:ext xmlns:c16="http://schemas.microsoft.com/office/drawing/2014/chart" uri="{C3380CC4-5D6E-409C-BE32-E72D297353CC}">
                <c16:uniqueId val="{00000007-FC68-4511-8367-D04B70521385}"/>
              </c:ext>
            </c:extLst>
          </c:dPt>
          <c:dPt>
            <c:idx val="4"/>
            <c:invertIfNegative val="0"/>
            <c:bubble3D val="0"/>
            <c:spPr>
              <a:solidFill>
                <a:srgbClr val="FF8B4F"/>
              </a:solidFill>
              <a:ln w="0">
                <a:noFill/>
              </a:ln>
            </c:spPr>
            <c:extLst>
              <c:ext xmlns:c16="http://schemas.microsoft.com/office/drawing/2014/chart" uri="{C3380CC4-5D6E-409C-BE32-E72D297353CC}">
                <c16:uniqueId val="{00000009-FC68-4511-8367-D04B70521385}"/>
              </c:ext>
            </c:extLst>
          </c:dPt>
          <c:dPt>
            <c:idx val="5"/>
            <c:invertIfNegative val="0"/>
            <c:bubble3D val="0"/>
            <c:spPr>
              <a:solidFill>
                <a:srgbClr val="7D5E90"/>
              </a:solidFill>
              <a:ln w="0">
                <a:noFill/>
              </a:ln>
            </c:spPr>
            <c:extLst>
              <c:ext xmlns:c16="http://schemas.microsoft.com/office/drawing/2014/chart" uri="{C3380CC4-5D6E-409C-BE32-E72D297353CC}">
                <c16:uniqueId val="{0000000B-FC68-4511-8367-D04B70521385}"/>
              </c:ext>
            </c:extLst>
          </c:dPt>
          <c:cat>
            <c:strRef>
              <c:f>Sheet1!$A$2:$A$7</c:f>
              <c:strCache>
                <c:ptCount val="6"/>
                <c:pt idx="0">
                  <c:v>Go to college/university</c:v>
                </c:pt>
                <c:pt idx="1">
                  <c:v>Attend a vocational (trade) school</c:v>
                </c:pt>
                <c:pt idx="2">
                  <c:v>Enter the military</c:v>
                </c:pt>
                <c:pt idx="3">
                  <c:v>Own a business (be an entrepreneur)</c:v>
                </c:pt>
                <c:pt idx="4">
                  <c:v>Work (find a job)</c:v>
                </c:pt>
                <c:pt idx="5">
                  <c:v>Do nothing.  Live at home.</c:v>
                </c:pt>
              </c:strCache>
            </c:strRef>
          </c:cat>
          <c:val>
            <c:numRef>
              <c:f>Sheet1!$B$2:$B$7</c:f>
              <c:numCache>
                <c:formatCode>0.00%</c:formatCode>
                <c:ptCount val="6"/>
                <c:pt idx="0">
                  <c:v>0.9</c:v>
                </c:pt>
                <c:pt idx="1">
                  <c:v>0.2</c:v>
                </c:pt>
                <c:pt idx="2">
                  <c:v>0</c:v>
                </c:pt>
                <c:pt idx="3">
                  <c:v>0</c:v>
                </c:pt>
                <c:pt idx="4">
                  <c:v>0.1</c:v>
                </c:pt>
                <c:pt idx="5">
                  <c:v>0</c:v>
                </c:pt>
              </c:numCache>
            </c:numRef>
          </c:val>
          <c:extLst>
            <c:ext xmlns:c16="http://schemas.microsoft.com/office/drawing/2014/chart" uri="{C3380CC4-5D6E-409C-BE32-E72D297353CC}">
              <c16:uniqueId val="{0000000C-FC68-4511-8367-D04B70521385}"/>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227-4DF8-A04E-7A2283B6CF41}"/>
              </c:ext>
            </c:extLst>
          </c:dPt>
          <c:dPt>
            <c:idx val="1"/>
            <c:invertIfNegative val="0"/>
            <c:bubble3D val="0"/>
            <c:spPr>
              <a:solidFill>
                <a:srgbClr val="507CB6"/>
              </a:solidFill>
              <a:ln w="0">
                <a:noFill/>
              </a:ln>
            </c:spPr>
            <c:extLst>
              <c:ext xmlns:c16="http://schemas.microsoft.com/office/drawing/2014/chart" uri="{C3380CC4-5D6E-409C-BE32-E72D297353CC}">
                <c16:uniqueId val="{00000003-8227-4DF8-A04E-7A2283B6CF41}"/>
              </c:ext>
            </c:extLst>
          </c:dPt>
          <c:dPt>
            <c:idx val="2"/>
            <c:invertIfNegative val="0"/>
            <c:bubble3D val="0"/>
            <c:spPr>
              <a:solidFill>
                <a:srgbClr val="F9BE00"/>
              </a:solidFill>
              <a:ln w="0">
                <a:noFill/>
              </a:ln>
            </c:spPr>
            <c:extLst>
              <c:ext xmlns:c16="http://schemas.microsoft.com/office/drawing/2014/chart" uri="{C3380CC4-5D6E-409C-BE32-E72D297353CC}">
                <c16:uniqueId val="{00000005-8227-4DF8-A04E-7A2283B6CF41}"/>
              </c:ext>
            </c:extLst>
          </c:dPt>
          <c:dPt>
            <c:idx val="3"/>
            <c:invertIfNegative val="0"/>
            <c:bubble3D val="0"/>
            <c:spPr>
              <a:solidFill>
                <a:srgbClr val="6BC8CD"/>
              </a:solidFill>
              <a:ln w="0">
                <a:noFill/>
              </a:ln>
            </c:spPr>
            <c:extLst>
              <c:ext xmlns:c16="http://schemas.microsoft.com/office/drawing/2014/chart" uri="{C3380CC4-5D6E-409C-BE32-E72D297353CC}">
                <c16:uniqueId val="{00000007-8227-4DF8-A04E-7A2283B6CF41}"/>
              </c:ext>
            </c:extLst>
          </c:dPt>
          <c:dPt>
            <c:idx val="4"/>
            <c:invertIfNegative val="0"/>
            <c:bubble3D val="0"/>
            <c:spPr>
              <a:solidFill>
                <a:srgbClr val="FF8B4F"/>
              </a:solidFill>
              <a:ln w="0">
                <a:noFill/>
              </a:ln>
            </c:spPr>
            <c:extLst>
              <c:ext xmlns:c16="http://schemas.microsoft.com/office/drawing/2014/chart" uri="{C3380CC4-5D6E-409C-BE32-E72D297353CC}">
                <c16:uniqueId val="{00000009-8227-4DF8-A04E-7A2283B6CF41}"/>
              </c:ext>
            </c:extLst>
          </c:dPt>
          <c:cat>
            <c:strRef>
              <c:f>Sheet1!$A$2:$A$6</c:f>
              <c:strCache>
                <c:ptCount val="5"/>
                <c:pt idx="0">
                  <c:v>High School Diploma</c:v>
                </c:pt>
                <c:pt idx="1">
                  <c:v>Associate's Degree</c:v>
                </c:pt>
                <c:pt idx="2">
                  <c:v>Bachelor's Degree</c:v>
                </c:pt>
                <c:pt idx="3">
                  <c:v>Master's Degree</c:v>
                </c:pt>
                <c:pt idx="4">
                  <c:v>Doctoral Degree</c:v>
                </c:pt>
              </c:strCache>
            </c:strRef>
          </c:cat>
          <c:val>
            <c:numRef>
              <c:f>Sheet1!$B$2:$B$6</c:f>
              <c:numCache>
                <c:formatCode>0.00%</c:formatCode>
                <c:ptCount val="5"/>
                <c:pt idx="0">
                  <c:v>0.22220000000000001</c:v>
                </c:pt>
                <c:pt idx="1">
                  <c:v>0</c:v>
                </c:pt>
                <c:pt idx="2">
                  <c:v>0.77780000000000005</c:v>
                </c:pt>
                <c:pt idx="3">
                  <c:v>0.22220000000000001</c:v>
                </c:pt>
                <c:pt idx="4">
                  <c:v>0</c:v>
                </c:pt>
              </c:numCache>
            </c:numRef>
          </c:val>
          <c:extLst>
            <c:ext xmlns:c16="http://schemas.microsoft.com/office/drawing/2014/chart" uri="{C3380CC4-5D6E-409C-BE32-E72D297353CC}">
              <c16:uniqueId val="{0000000A-8227-4DF8-A04E-7A2283B6CF41}"/>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F8F-4768-B321-8ABA9F6E35AE}"/>
              </c:ext>
            </c:extLst>
          </c:dPt>
          <c:dPt>
            <c:idx val="1"/>
            <c:invertIfNegative val="0"/>
            <c:bubble3D val="0"/>
            <c:spPr>
              <a:solidFill>
                <a:srgbClr val="507CB6"/>
              </a:solidFill>
              <a:ln w="0">
                <a:noFill/>
              </a:ln>
            </c:spPr>
            <c:extLst>
              <c:ext xmlns:c16="http://schemas.microsoft.com/office/drawing/2014/chart" uri="{C3380CC4-5D6E-409C-BE32-E72D297353CC}">
                <c16:uniqueId val="{00000003-1F8F-4768-B321-8ABA9F6E35AE}"/>
              </c:ext>
            </c:extLst>
          </c:dPt>
          <c:dPt>
            <c:idx val="2"/>
            <c:invertIfNegative val="0"/>
            <c:bubble3D val="0"/>
            <c:spPr>
              <a:solidFill>
                <a:srgbClr val="F9BE00"/>
              </a:solidFill>
              <a:ln w="0">
                <a:noFill/>
              </a:ln>
            </c:spPr>
            <c:extLst>
              <c:ext xmlns:c16="http://schemas.microsoft.com/office/drawing/2014/chart" uri="{C3380CC4-5D6E-409C-BE32-E72D297353CC}">
                <c16:uniqueId val="{00000005-1F8F-4768-B321-8ABA9F6E35AE}"/>
              </c:ext>
            </c:extLst>
          </c:dPt>
          <c:dPt>
            <c:idx val="3"/>
            <c:invertIfNegative val="0"/>
            <c:bubble3D val="0"/>
            <c:spPr>
              <a:solidFill>
                <a:srgbClr val="6BC8CD"/>
              </a:solidFill>
              <a:ln w="0">
                <a:noFill/>
              </a:ln>
            </c:spPr>
            <c:extLst>
              <c:ext xmlns:c16="http://schemas.microsoft.com/office/drawing/2014/chart" uri="{C3380CC4-5D6E-409C-BE32-E72D297353CC}">
                <c16:uniqueId val="{00000007-1F8F-4768-B321-8ABA9F6E35AE}"/>
              </c:ext>
            </c:extLst>
          </c:dPt>
          <c:dPt>
            <c:idx val="4"/>
            <c:invertIfNegative val="0"/>
            <c:bubble3D val="0"/>
            <c:spPr>
              <a:solidFill>
                <a:srgbClr val="FF8B4F"/>
              </a:solidFill>
              <a:ln w="0">
                <a:noFill/>
              </a:ln>
            </c:spPr>
            <c:extLst>
              <c:ext xmlns:c16="http://schemas.microsoft.com/office/drawing/2014/chart" uri="{C3380CC4-5D6E-409C-BE32-E72D297353CC}">
                <c16:uniqueId val="{00000009-1F8F-4768-B321-8ABA9F6E35AE}"/>
              </c:ext>
            </c:extLst>
          </c:dPt>
          <c:dPt>
            <c:idx val="5"/>
            <c:invertIfNegative val="0"/>
            <c:bubble3D val="0"/>
            <c:spPr>
              <a:solidFill>
                <a:srgbClr val="7D5E90"/>
              </a:solidFill>
              <a:ln w="0">
                <a:noFill/>
              </a:ln>
            </c:spPr>
            <c:extLst>
              <c:ext xmlns:c16="http://schemas.microsoft.com/office/drawing/2014/chart" uri="{C3380CC4-5D6E-409C-BE32-E72D297353CC}">
                <c16:uniqueId val="{0000000B-1F8F-4768-B321-8ABA9F6E35AE}"/>
              </c:ext>
            </c:extLst>
          </c:dPt>
          <c:dPt>
            <c:idx val="6"/>
            <c:invertIfNegative val="0"/>
            <c:bubble3D val="0"/>
            <c:spPr>
              <a:solidFill>
                <a:srgbClr val="D25F90"/>
              </a:solidFill>
              <a:ln w="0">
                <a:noFill/>
              </a:ln>
            </c:spPr>
            <c:extLst>
              <c:ext xmlns:c16="http://schemas.microsoft.com/office/drawing/2014/chart" uri="{C3380CC4-5D6E-409C-BE32-E72D297353CC}">
                <c16:uniqueId val="{0000000D-1F8F-4768-B321-8ABA9F6E35AE}"/>
              </c:ext>
            </c:extLst>
          </c:dPt>
          <c:dPt>
            <c:idx val="7"/>
            <c:invertIfNegative val="0"/>
            <c:bubble3D val="0"/>
            <c:spPr>
              <a:solidFill>
                <a:srgbClr val="C7B879"/>
              </a:solidFill>
              <a:ln w="0">
                <a:noFill/>
              </a:ln>
            </c:spPr>
            <c:extLst>
              <c:ext xmlns:c16="http://schemas.microsoft.com/office/drawing/2014/chart" uri="{C3380CC4-5D6E-409C-BE32-E72D297353CC}">
                <c16:uniqueId val="{0000000F-1F8F-4768-B321-8ABA9F6E35AE}"/>
              </c:ext>
            </c:extLst>
          </c:dPt>
          <c:dPt>
            <c:idx val="8"/>
            <c:invertIfNegative val="0"/>
            <c:bubble3D val="0"/>
            <c:spPr>
              <a:solidFill>
                <a:srgbClr val="DB4D5C"/>
              </a:solidFill>
              <a:ln w="0">
                <a:noFill/>
              </a:ln>
            </c:spPr>
            <c:extLst>
              <c:ext xmlns:c16="http://schemas.microsoft.com/office/drawing/2014/chart" uri="{C3380CC4-5D6E-409C-BE32-E72D297353CC}">
                <c16:uniqueId val="{00000011-1F8F-4768-B321-8ABA9F6E35AE}"/>
              </c:ext>
            </c:extLst>
          </c:dPt>
          <c:dPt>
            <c:idx val="9"/>
            <c:invertIfNegative val="0"/>
            <c:bubble3D val="0"/>
            <c:spPr>
              <a:solidFill>
                <a:srgbClr val="768086"/>
              </a:solidFill>
              <a:ln w="0">
                <a:noFill/>
              </a:ln>
            </c:spPr>
            <c:extLst>
              <c:ext xmlns:c16="http://schemas.microsoft.com/office/drawing/2014/chart" uri="{C3380CC4-5D6E-409C-BE32-E72D297353CC}">
                <c16:uniqueId val="{00000013-1F8F-4768-B321-8ABA9F6E35AE}"/>
              </c:ext>
            </c:extLst>
          </c:dPt>
          <c:dPt>
            <c:idx val="10"/>
            <c:invertIfNegative val="0"/>
            <c:bubble3D val="0"/>
            <c:spPr>
              <a:solidFill>
                <a:srgbClr val="00BF6F"/>
              </a:solidFill>
              <a:ln w="0">
                <a:noFill/>
              </a:ln>
            </c:spPr>
            <c:extLst>
              <c:ext xmlns:c16="http://schemas.microsoft.com/office/drawing/2014/chart" uri="{C3380CC4-5D6E-409C-BE32-E72D297353CC}">
                <c16:uniqueId val="{00000015-1F8F-4768-B321-8ABA9F6E35AE}"/>
              </c:ext>
            </c:extLst>
          </c:dPt>
          <c:dPt>
            <c:idx val="11"/>
            <c:invertIfNegative val="0"/>
            <c:bubble3D val="0"/>
            <c:spPr>
              <a:solidFill>
                <a:srgbClr val="507CB6"/>
              </a:solidFill>
              <a:ln w="0">
                <a:noFill/>
              </a:ln>
            </c:spPr>
            <c:extLst>
              <c:ext xmlns:c16="http://schemas.microsoft.com/office/drawing/2014/chart" uri="{C3380CC4-5D6E-409C-BE32-E72D297353CC}">
                <c16:uniqueId val="{00000017-1F8F-4768-B321-8ABA9F6E35AE}"/>
              </c:ext>
            </c:extLst>
          </c:dPt>
          <c:cat>
            <c:strRef>
              <c:f>Sheet1!$A$2:$A$13</c:f>
              <c:strCache>
                <c:ptCount val="12"/>
                <c:pt idx="0">
                  <c:v>Building and Fixing Things (carpenter, automotive mechanic, drafter, architect, civil engineer, electrician)</c:v>
                </c:pt>
                <c:pt idx="1">
                  <c:v>Business and Financial Operations (Accountants and auditors, appraisers and assessors of real estate, financial examiners, insurance underwriters, loan officers, tax preparers, training and development specialist, human resources specialist, marketing analyst, etc.)</c:v>
                </c:pt>
                <c:pt idx="2">
                  <c:v>Computers (database administrator, computer support specialist, computer hardware engineer, software developer, web developer,, systems analyst)</c:v>
                </c:pt>
                <c:pt idx="3">
                  <c:v>Food Service (cook, waiter, food preparation worker, chef or head cook, food service manager, baker)</c:v>
                </c:pt>
                <c:pt idx="4">
                  <c:v>Healthcare (pharmacist, dentist, registered nurse, optometrist, doctor)</c:v>
                </c:pt>
                <c:pt idx="5">
                  <c:v>Helping Your Community (childcare worker, firefighter, police officer, social worker, school and career counselor)</c:v>
                </c:pt>
                <c:pt idx="6">
                  <c:v>Science (chemist, pharmacist, microbiologist, environmental scientist, physicist and astronomer)</c:v>
                </c:pt>
                <c:pt idx="7">
                  <c:v>Social Studies (anthropologist, economist, environmental scientist, physicist and astronomer)</c:v>
                </c:pt>
                <c:pt idx="8">
                  <c:v>Sports (referee, professional athlete, coach, fitness trainer, recreational therapist)</c:v>
                </c:pt>
                <c:pt idx="9">
                  <c:v>Teaching (kindergarten or elementary school teacher, elementary, middle, or high school principal, high school teacher, postsecondary teacher, special education teacher, teacher assistant, school and career counselor)</c:v>
                </c:pt>
                <c:pt idx="10">
                  <c:v>Transportation (heavy and tractor-trailer truck driver, railroad worker, airline and commercial pilot, delivery truck driver, taxi driver or chauffeur)</c:v>
                </c:pt>
                <c:pt idx="11">
                  <c:v>Other</c:v>
                </c:pt>
              </c:strCache>
            </c:strRef>
          </c:cat>
          <c:val>
            <c:numRef>
              <c:f>Sheet1!$B$2:$B$13</c:f>
              <c:numCache>
                <c:formatCode>0.00%</c:formatCode>
                <c:ptCount val="12"/>
                <c:pt idx="0">
                  <c:v>0.3</c:v>
                </c:pt>
                <c:pt idx="1">
                  <c:v>0.1</c:v>
                </c:pt>
                <c:pt idx="2">
                  <c:v>0.4</c:v>
                </c:pt>
                <c:pt idx="3">
                  <c:v>0.1</c:v>
                </c:pt>
                <c:pt idx="4">
                  <c:v>0</c:v>
                </c:pt>
                <c:pt idx="5">
                  <c:v>0</c:v>
                </c:pt>
                <c:pt idx="6">
                  <c:v>0.1</c:v>
                </c:pt>
                <c:pt idx="7">
                  <c:v>0</c:v>
                </c:pt>
                <c:pt idx="8">
                  <c:v>0.5</c:v>
                </c:pt>
                <c:pt idx="9">
                  <c:v>0.1</c:v>
                </c:pt>
                <c:pt idx="10">
                  <c:v>0</c:v>
                </c:pt>
                <c:pt idx="11">
                  <c:v>0.1</c:v>
                </c:pt>
              </c:numCache>
            </c:numRef>
          </c:val>
          <c:extLst>
            <c:ext xmlns:c16="http://schemas.microsoft.com/office/drawing/2014/chart" uri="{C3380CC4-5D6E-409C-BE32-E72D297353CC}">
              <c16:uniqueId val="{00000018-1F8F-4768-B321-8ABA9F6E35AE}"/>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952-4A02-8B9C-51F5649AB839}"/>
              </c:ext>
            </c:extLst>
          </c:dPt>
          <c:dPt>
            <c:idx val="1"/>
            <c:invertIfNegative val="0"/>
            <c:bubble3D val="0"/>
            <c:spPr>
              <a:solidFill>
                <a:srgbClr val="507CB6"/>
              </a:solidFill>
              <a:ln w="0">
                <a:noFill/>
              </a:ln>
            </c:spPr>
            <c:extLst>
              <c:ext xmlns:c16="http://schemas.microsoft.com/office/drawing/2014/chart" uri="{C3380CC4-5D6E-409C-BE32-E72D297353CC}">
                <c16:uniqueId val="{00000003-E952-4A02-8B9C-51F5649AB839}"/>
              </c:ext>
            </c:extLst>
          </c:dPt>
          <c:dPt>
            <c:idx val="2"/>
            <c:invertIfNegative val="0"/>
            <c:bubble3D val="0"/>
            <c:spPr>
              <a:solidFill>
                <a:srgbClr val="F9BE00"/>
              </a:solidFill>
              <a:ln w="0">
                <a:noFill/>
              </a:ln>
            </c:spPr>
            <c:extLst>
              <c:ext xmlns:c16="http://schemas.microsoft.com/office/drawing/2014/chart" uri="{C3380CC4-5D6E-409C-BE32-E72D297353CC}">
                <c16:uniqueId val="{00000005-E952-4A02-8B9C-51F5649AB839}"/>
              </c:ext>
            </c:extLst>
          </c:dPt>
          <c:dPt>
            <c:idx val="3"/>
            <c:invertIfNegative val="0"/>
            <c:bubble3D val="0"/>
            <c:spPr>
              <a:solidFill>
                <a:srgbClr val="6BC8CD"/>
              </a:solidFill>
              <a:ln w="0">
                <a:noFill/>
              </a:ln>
            </c:spPr>
            <c:extLst>
              <c:ext xmlns:c16="http://schemas.microsoft.com/office/drawing/2014/chart" uri="{C3380CC4-5D6E-409C-BE32-E72D297353CC}">
                <c16:uniqueId val="{00000007-E952-4A02-8B9C-51F5649AB839}"/>
              </c:ext>
            </c:extLst>
          </c:dPt>
          <c:dPt>
            <c:idx val="4"/>
            <c:invertIfNegative val="0"/>
            <c:bubble3D val="0"/>
            <c:spPr>
              <a:solidFill>
                <a:srgbClr val="FF8B4F"/>
              </a:solidFill>
              <a:ln w="0">
                <a:noFill/>
              </a:ln>
            </c:spPr>
            <c:extLst>
              <c:ext xmlns:c16="http://schemas.microsoft.com/office/drawing/2014/chart" uri="{C3380CC4-5D6E-409C-BE32-E72D297353CC}">
                <c16:uniqueId val="{00000009-E952-4A02-8B9C-51F5649AB839}"/>
              </c:ext>
            </c:extLst>
          </c:dPt>
          <c:dPt>
            <c:idx val="5"/>
            <c:invertIfNegative val="0"/>
            <c:bubble3D val="0"/>
            <c:spPr>
              <a:solidFill>
                <a:srgbClr val="7D5E90"/>
              </a:solidFill>
              <a:ln w="0">
                <a:noFill/>
              </a:ln>
            </c:spPr>
            <c:extLst>
              <c:ext xmlns:c16="http://schemas.microsoft.com/office/drawing/2014/chart" uri="{C3380CC4-5D6E-409C-BE32-E72D297353CC}">
                <c16:uniqueId val="{0000000B-E952-4A02-8B9C-51F5649AB839}"/>
              </c:ext>
            </c:extLst>
          </c:dPt>
          <c:dPt>
            <c:idx val="6"/>
            <c:invertIfNegative val="0"/>
            <c:bubble3D val="0"/>
            <c:spPr>
              <a:solidFill>
                <a:srgbClr val="D25F90"/>
              </a:solidFill>
              <a:ln w="0">
                <a:noFill/>
              </a:ln>
            </c:spPr>
            <c:extLst>
              <c:ext xmlns:c16="http://schemas.microsoft.com/office/drawing/2014/chart" uri="{C3380CC4-5D6E-409C-BE32-E72D297353CC}">
                <c16:uniqueId val="{0000000D-E952-4A02-8B9C-51F5649AB839}"/>
              </c:ext>
            </c:extLst>
          </c:dPt>
          <c:dPt>
            <c:idx val="7"/>
            <c:invertIfNegative val="0"/>
            <c:bubble3D val="0"/>
            <c:spPr>
              <a:solidFill>
                <a:srgbClr val="C7B879"/>
              </a:solidFill>
              <a:ln w="0">
                <a:noFill/>
              </a:ln>
            </c:spPr>
            <c:extLst>
              <c:ext xmlns:c16="http://schemas.microsoft.com/office/drawing/2014/chart" uri="{C3380CC4-5D6E-409C-BE32-E72D297353CC}">
                <c16:uniqueId val="{0000000F-E952-4A02-8B9C-51F5649AB839}"/>
              </c:ext>
            </c:extLst>
          </c:dPt>
          <c:dPt>
            <c:idx val="8"/>
            <c:invertIfNegative val="0"/>
            <c:bubble3D val="0"/>
            <c:spPr>
              <a:solidFill>
                <a:srgbClr val="DB4D5C"/>
              </a:solidFill>
              <a:ln w="0">
                <a:noFill/>
              </a:ln>
            </c:spPr>
            <c:extLst>
              <c:ext xmlns:c16="http://schemas.microsoft.com/office/drawing/2014/chart" uri="{C3380CC4-5D6E-409C-BE32-E72D297353CC}">
                <c16:uniqueId val="{00000011-E952-4A02-8B9C-51F5649AB839}"/>
              </c:ext>
            </c:extLst>
          </c:dPt>
          <c:cat>
            <c:strRef>
              <c:f>Sheet1!$A$2:$A$10</c:f>
              <c:strCache>
                <c:ptCount val="9"/>
                <c:pt idx="0">
                  <c:v>Family environment</c:v>
                </c:pt>
                <c:pt idx="1">
                  <c:v>Positive working environment</c:v>
                </c:pt>
                <c:pt idx="2">
                  <c:v>Nature of work (like what I do)</c:v>
                </c:pt>
                <c:pt idx="3">
                  <c:v>Compensation (salary and benefits)</c:v>
                </c:pt>
                <c:pt idx="4">
                  <c:v>Location</c:v>
                </c:pt>
                <c:pt idx="5">
                  <c:v>Ability to travel</c:v>
                </c:pt>
                <c:pt idx="6">
                  <c:v>Ability to grow and learn</c:v>
                </c:pt>
                <c:pt idx="7">
                  <c:v>Company culture</c:v>
                </c:pt>
                <c:pt idx="8">
                  <c:v>Good leadership</c:v>
                </c:pt>
              </c:strCache>
            </c:strRef>
          </c:cat>
          <c:val>
            <c:numRef>
              <c:f>Sheet1!$B$2:$B$10</c:f>
              <c:numCache>
                <c:formatCode>0.00%</c:formatCode>
                <c:ptCount val="9"/>
                <c:pt idx="0">
                  <c:v>0.1</c:v>
                </c:pt>
                <c:pt idx="1">
                  <c:v>0.7</c:v>
                </c:pt>
                <c:pt idx="2">
                  <c:v>0.4</c:v>
                </c:pt>
                <c:pt idx="3">
                  <c:v>0.6</c:v>
                </c:pt>
                <c:pt idx="4">
                  <c:v>0.1</c:v>
                </c:pt>
                <c:pt idx="5">
                  <c:v>0.3</c:v>
                </c:pt>
                <c:pt idx="6">
                  <c:v>0.3</c:v>
                </c:pt>
                <c:pt idx="7">
                  <c:v>0.3</c:v>
                </c:pt>
                <c:pt idx="8">
                  <c:v>0.5</c:v>
                </c:pt>
              </c:numCache>
            </c:numRef>
          </c:val>
          <c:extLst>
            <c:ext xmlns:c16="http://schemas.microsoft.com/office/drawing/2014/chart" uri="{C3380CC4-5D6E-409C-BE32-E72D297353CC}">
              <c16:uniqueId val="{00000012-E952-4A02-8B9C-51F5649AB83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8C6-4235-88FE-576B9BF5ADA6}"/>
              </c:ext>
            </c:extLst>
          </c:dPt>
          <c:dPt>
            <c:idx val="1"/>
            <c:invertIfNegative val="0"/>
            <c:bubble3D val="0"/>
            <c:spPr>
              <a:solidFill>
                <a:srgbClr val="507CB6"/>
              </a:solidFill>
              <a:ln w="0">
                <a:noFill/>
              </a:ln>
            </c:spPr>
            <c:extLst>
              <c:ext xmlns:c16="http://schemas.microsoft.com/office/drawing/2014/chart" uri="{C3380CC4-5D6E-409C-BE32-E72D297353CC}">
                <c16:uniqueId val="{00000003-88C6-4235-88FE-576B9BF5ADA6}"/>
              </c:ext>
            </c:extLst>
          </c:dPt>
          <c:dPt>
            <c:idx val="2"/>
            <c:invertIfNegative val="0"/>
            <c:bubble3D val="0"/>
            <c:spPr>
              <a:solidFill>
                <a:srgbClr val="F9BE00"/>
              </a:solidFill>
              <a:ln w="0">
                <a:noFill/>
              </a:ln>
            </c:spPr>
            <c:extLst>
              <c:ext xmlns:c16="http://schemas.microsoft.com/office/drawing/2014/chart" uri="{C3380CC4-5D6E-409C-BE32-E72D297353CC}">
                <c16:uniqueId val="{00000005-88C6-4235-88FE-576B9BF5ADA6}"/>
              </c:ext>
            </c:extLst>
          </c:dPt>
          <c:dPt>
            <c:idx val="3"/>
            <c:invertIfNegative val="0"/>
            <c:bubble3D val="0"/>
            <c:spPr>
              <a:solidFill>
                <a:srgbClr val="6BC8CD"/>
              </a:solidFill>
              <a:ln w="0">
                <a:noFill/>
              </a:ln>
            </c:spPr>
            <c:extLst>
              <c:ext xmlns:c16="http://schemas.microsoft.com/office/drawing/2014/chart" uri="{C3380CC4-5D6E-409C-BE32-E72D297353CC}">
                <c16:uniqueId val="{00000007-88C6-4235-88FE-576B9BF5ADA6}"/>
              </c:ext>
            </c:extLst>
          </c:dPt>
          <c:dPt>
            <c:idx val="4"/>
            <c:invertIfNegative val="0"/>
            <c:bubble3D val="0"/>
            <c:spPr>
              <a:solidFill>
                <a:srgbClr val="FF8B4F"/>
              </a:solidFill>
              <a:ln w="0">
                <a:noFill/>
              </a:ln>
            </c:spPr>
            <c:extLst>
              <c:ext xmlns:c16="http://schemas.microsoft.com/office/drawing/2014/chart" uri="{C3380CC4-5D6E-409C-BE32-E72D297353CC}">
                <c16:uniqueId val="{00000009-88C6-4235-88FE-576B9BF5ADA6}"/>
              </c:ext>
            </c:extLst>
          </c:dPt>
          <c:dPt>
            <c:idx val="5"/>
            <c:invertIfNegative val="0"/>
            <c:bubble3D val="0"/>
            <c:spPr>
              <a:solidFill>
                <a:srgbClr val="7D5E90"/>
              </a:solidFill>
              <a:ln w="0">
                <a:noFill/>
              </a:ln>
            </c:spPr>
            <c:extLst>
              <c:ext xmlns:c16="http://schemas.microsoft.com/office/drawing/2014/chart" uri="{C3380CC4-5D6E-409C-BE32-E72D297353CC}">
                <c16:uniqueId val="{0000000B-88C6-4235-88FE-576B9BF5ADA6}"/>
              </c:ext>
            </c:extLst>
          </c:dPt>
          <c:dPt>
            <c:idx val="6"/>
            <c:invertIfNegative val="0"/>
            <c:bubble3D val="0"/>
            <c:spPr>
              <a:solidFill>
                <a:srgbClr val="D25F90"/>
              </a:solidFill>
              <a:ln w="0">
                <a:noFill/>
              </a:ln>
            </c:spPr>
            <c:extLst>
              <c:ext xmlns:c16="http://schemas.microsoft.com/office/drawing/2014/chart" uri="{C3380CC4-5D6E-409C-BE32-E72D297353CC}">
                <c16:uniqueId val="{0000000D-88C6-4235-88FE-576B9BF5ADA6}"/>
              </c:ext>
            </c:extLst>
          </c:dPt>
          <c:dPt>
            <c:idx val="7"/>
            <c:invertIfNegative val="0"/>
            <c:bubble3D val="0"/>
            <c:spPr>
              <a:solidFill>
                <a:srgbClr val="C7B879"/>
              </a:solidFill>
              <a:ln w="0">
                <a:noFill/>
              </a:ln>
            </c:spPr>
            <c:extLst>
              <c:ext xmlns:c16="http://schemas.microsoft.com/office/drawing/2014/chart" uri="{C3380CC4-5D6E-409C-BE32-E72D297353CC}">
                <c16:uniqueId val="{0000000F-88C6-4235-88FE-576B9BF5ADA6}"/>
              </c:ext>
            </c:extLst>
          </c:dPt>
          <c:dPt>
            <c:idx val="8"/>
            <c:invertIfNegative val="0"/>
            <c:bubble3D val="0"/>
            <c:spPr>
              <a:solidFill>
                <a:srgbClr val="DB4D5C"/>
              </a:solidFill>
              <a:ln w="0">
                <a:noFill/>
              </a:ln>
            </c:spPr>
            <c:extLst>
              <c:ext xmlns:c16="http://schemas.microsoft.com/office/drawing/2014/chart" uri="{C3380CC4-5D6E-409C-BE32-E72D297353CC}">
                <c16:uniqueId val="{00000011-88C6-4235-88FE-576B9BF5ADA6}"/>
              </c:ext>
            </c:extLst>
          </c:dPt>
          <c:cat>
            <c:strRef>
              <c:f>Sheet1!$A$2:$A$10</c:f>
              <c:strCache>
                <c:ptCount val="9"/>
                <c:pt idx="0">
                  <c:v>Academics (programs, departments, or degrees offered)</c:v>
                </c:pt>
                <c:pt idx="1">
                  <c:v>Type of college/university (gender, liberal arts, HBCU, etc.)</c:v>
                </c:pt>
                <c:pt idx="2">
                  <c:v>Reputation of the school</c:v>
                </c:pt>
                <c:pt idx="3">
                  <c:v>Cost (I can afford to go there.)</c:v>
                </c:pt>
                <c:pt idx="4">
                  <c:v>Location</c:v>
                </c:pt>
                <c:pt idx="5">
                  <c:v>School Activities (band, sports, Greek life, other organizations, etc.)</c:v>
                </c:pt>
                <c:pt idx="6">
                  <c:v>Size (school population, teacher to student ratio, etc.)</c:v>
                </c:pt>
                <c:pt idx="7">
                  <c:v>School Traditions</c:v>
                </c:pt>
                <c:pt idx="8">
                  <c:v>Legacy (family members went there)</c:v>
                </c:pt>
              </c:strCache>
            </c:strRef>
          </c:cat>
          <c:val>
            <c:numRef>
              <c:f>Sheet1!$B$2:$B$10</c:f>
              <c:numCache>
                <c:formatCode>0.00%</c:formatCode>
                <c:ptCount val="9"/>
                <c:pt idx="0">
                  <c:v>0.7</c:v>
                </c:pt>
                <c:pt idx="1">
                  <c:v>0.3</c:v>
                </c:pt>
                <c:pt idx="2">
                  <c:v>0.3</c:v>
                </c:pt>
                <c:pt idx="3">
                  <c:v>0.3</c:v>
                </c:pt>
                <c:pt idx="4">
                  <c:v>0</c:v>
                </c:pt>
                <c:pt idx="5">
                  <c:v>0.9</c:v>
                </c:pt>
                <c:pt idx="6">
                  <c:v>0.2</c:v>
                </c:pt>
                <c:pt idx="7">
                  <c:v>0.1</c:v>
                </c:pt>
                <c:pt idx="8">
                  <c:v>0.1</c:v>
                </c:pt>
              </c:numCache>
            </c:numRef>
          </c:val>
          <c:extLst>
            <c:ext xmlns:c16="http://schemas.microsoft.com/office/drawing/2014/chart" uri="{C3380CC4-5D6E-409C-BE32-E72D297353CC}">
              <c16:uniqueId val="{00000012-88C6-4235-88FE-576B9BF5ADA6}"/>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45EA-44F7-9900-98B67D548373}"/>
              </c:ext>
            </c:extLst>
          </c:dPt>
          <c:dPt>
            <c:idx val="1"/>
            <c:invertIfNegative val="0"/>
            <c:bubble3D val="0"/>
            <c:spPr>
              <a:solidFill>
                <a:srgbClr val="507CB6"/>
              </a:solidFill>
              <a:ln w="0">
                <a:noFill/>
              </a:ln>
            </c:spPr>
            <c:extLst>
              <c:ext xmlns:c16="http://schemas.microsoft.com/office/drawing/2014/chart" uri="{C3380CC4-5D6E-409C-BE32-E72D297353CC}">
                <c16:uniqueId val="{00000003-45EA-44F7-9900-98B67D548373}"/>
              </c:ext>
            </c:extLst>
          </c:dPt>
          <c:dPt>
            <c:idx val="2"/>
            <c:invertIfNegative val="0"/>
            <c:bubble3D val="0"/>
            <c:spPr>
              <a:solidFill>
                <a:srgbClr val="F9BE00"/>
              </a:solidFill>
              <a:ln w="0">
                <a:noFill/>
              </a:ln>
            </c:spPr>
            <c:extLst>
              <c:ext xmlns:c16="http://schemas.microsoft.com/office/drawing/2014/chart" uri="{C3380CC4-5D6E-409C-BE32-E72D297353CC}">
                <c16:uniqueId val="{00000005-45EA-44F7-9900-98B67D548373}"/>
              </c:ext>
            </c:extLst>
          </c:dPt>
          <c:dPt>
            <c:idx val="3"/>
            <c:invertIfNegative val="0"/>
            <c:bubble3D val="0"/>
            <c:spPr>
              <a:solidFill>
                <a:srgbClr val="6BC8CD"/>
              </a:solidFill>
              <a:ln w="0">
                <a:noFill/>
              </a:ln>
            </c:spPr>
            <c:extLst>
              <c:ext xmlns:c16="http://schemas.microsoft.com/office/drawing/2014/chart" uri="{C3380CC4-5D6E-409C-BE32-E72D297353CC}">
                <c16:uniqueId val="{00000007-45EA-44F7-9900-98B67D548373}"/>
              </c:ext>
            </c:extLst>
          </c:dPt>
          <c:dPt>
            <c:idx val="4"/>
            <c:invertIfNegative val="0"/>
            <c:bubble3D val="0"/>
            <c:spPr>
              <a:solidFill>
                <a:srgbClr val="FF8B4F"/>
              </a:solidFill>
              <a:ln w="0">
                <a:noFill/>
              </a:ln>
            </c:spPr>
            <c:extLst>
              <c:ext xmlns:c16="http://schemas.microsoft.com/office/drawing/2014/chart" uri="{C3380CC4-5D6E-409C-BE32-E72D297353CC}">
                <c16:uniqueId val="{00000009-45EA-44F7-9900-98B67D548373}"/>
              </c:ext>
            </c:extLst>
          </c:dPt>
          <c:dPt>
            <c:idx val="5"/>
            <c:invertIfNegative val="0"/>
            <c:bubble3D val="0"/>
            <c:spPr>
              <a:solidFill>
                <a:srgbClr val="7D5E90"/>
              </a:solidFill>
              <a:ln w="0">
                <a:noFill/>
              </a:ln>
            </c:spPr>
            <c:extLst>
              <c:ext xmlns:c16="http://schemas.microsoft.com/office/drawing/2014/chart" uri="{C3380CC4-5D6E-409C-BE32-E72D297353CC}">
                <c16:uniqueId val="{0000000B-45EA-44F7-9900-98B67D548373}"/>
              </c:ext>
            </c:extLst>
          </c:dPt>
          <c:dPt>
            <c:idx val="6"/>
            <c:invertIfNegative val="0"/>
            <c:bubble3D val="0"/>
            <c:spPr>
              <a:solidFill>
                <a:srgbClr val="D25F90"/>
              </a:solidFill>
              <a:ln w="0">
                <a:noFill/>
              </a:ln>
            </c:spPr>
            <c:extLst>
              <c:ext xmlns:c16="http://schemas.microsoft.com/office/drawing/2014/chart" uri="{C3380CC4-5D6E-409C-BE32-E72D297353CC}">
                <c16:uniqueId val="{0000000D-45EA-44F7-9900-98B67D548373}"/>
              </c:ext>
            </c:extLst>
          </c:dPt>
          <c:dPt>
            <c:idx val="7"/>
            <c:invertIfNegative val="0"/>
            <c:bubble3D val="0"/>
            <c:spPr>
              <a:solidFill>
                <a:srgbClr val="C7B879"/>
              </a:solidFill>
              <a:ln w="0">
                <a:noFill/>
              </a:ln>
            </c:spPr>
            <c:extLst>
              <c:ext xmlns:c16="http://schemas.microsoft.com/office/drawing/2014/chart" uri="{C3380CC4-5D6E-409C-BE32-E72D297353CC}">
                <c16:uniqueId val="{0000000F-45EA-44F7-9900-98B67D548373}"/>
              </c:ext>
            </c:extLst>
          </c:dPt>
          <c:dPt>
            <c:idx val="8"/>
            <c:invertIfNegative val="0"/>
            <c:bubble3D val="0"/>
            <c:spPr>
              <a:solidFill>
                <a:srgbClr val="DB4D5C"/>
              </a:solidFill>
              <a:ln w="0">
                <a:noFill/>
              </a:ln>
            </c:spPr>
            <c:extLst>
              <c:ext xmlns:c16="http://schemas.microsoft.com/office/drawing/2014/chart" uri="{C3380CC4-5D6E-409C-BE32-E72D297353CC}">
                <c16:uniqueId val="{00000011-45EA-44F7-9900-98B67D548373}"/>
              </c:ext>
            </c:extLst>
          </c:dPt>
          <c:dPt>
            <c:idx val="9"/>
            <c:invertIfNegative val="0"/>
            <c:bubble3D val="0"/>
            <c:spPr>
              <a:solidFill>
                <a:srgbClr val="768086"/>
              </a:solidFill>
              <a:ln w="0">
                <a:noFill/>
              </a:ln>
            </c:spPr>
            <c:extLst>
              <c:ext xmlns:c16="http://schemas.microsoft.com/office/drawing/2014/chart" uri="{C3380CC4-5D6E-409C-BE32-E72D297353CC}">
                <c16:uniqueId val="{00000013-45EA-44F7-9900-98B67D548373}"/>
              </c:ext>
            </c:extLst>
          </c:dPt>
          <c:cat>
            <c:strRef>
              <c:f>Sheet1!$A$2:$A$11</c:f>
              <c:strCache>
                <c:ptCount val="10"/>
                <c:pt idx="0">
                  <c:v>Sharpening my study skills</c:v>
                </c:pt>
                <c:pt idx="1">
                  <c:v>Developing good time management skills</c:v>
                </c:pt>
                <c:pt idx="2">
                  <c:v>Working on my reading skills</c:v>
                </c:pt>
                <c:pt idx="3">
                  <c:v>Planning to write a lot</c:v>
                </c:pt>
                <c:pt idx="4">
                  <c:v>Taking care of myself (eating, proper sleep, exercise, etc.)</c:v>
                </c:pt>
                <c:pt idx="5">
                  <c:v>Being assertive</c:v>
                </c:pt>
                <c:pt idx="6">
                  <c:v>Procrastinating</c:v>
                </c:pt>
                <c:pt idx="7">
                  <c:v>Learning to laugh at myself</c:v>
                </c:pt>
                <c:pt idx="8">
                  <c:v>Learning how to budget</c:v>
                </c:pt>
                <c:pt idx="9">
                  <c:v>Asking for help</c:v>
                </c:pt>
              </c:strCache>
            </c:strRef>
          </c:cat>
          <c:val>
            <c:numRef>
              <c:f>Sheet1!$B$2:$B$11</c:f>
              <c:numCache>
                <c:formatCode>0.00%</c:formatCode>
                <c:ptCount val="10"/>
                <c:pt idx="0">
                  <c:v>0.5</c:v>
                </c:pt>
                <c:pt idx="1">
                  <c:v>0.6</c:v>
                </c:pt>
                <c:pt idx="2">
                  <c:v>0.2</c:v>
                </c:pt>
                <c:pt idx="3">
                  <c:v>0.3</c:v>
                </c:pt>
                <c:pt idx="4">
                  <c:v>0.4</c:v>
                </c:pt>
                <c:pt idx="5">
                  <c:v>0</c:v>
                </c:pt>
                <c:pt idx="6">
                  <c:v>0.2</c:v>
                </c:pt>
                <c:pt idx="7">
                  <c:v>0.1</c:v>
                </c:pt>
                <c:pt idx="8">
                  <c:v>0.4</c:v>
                </c:pt>
                <c:pt idx="9">
                  <c:v>0.3</c:v>
                </c:pt>
              </c:numCache>
            </c:numRef>
          </c:val>
          <c:extLst>
            <c:ext xmlns:c16="http://schemas.microsoft.com/office/drawing/2014/chart" uri="{C3380CC4-5D6E-409C-BE32-E72D297353CC}">
              <c16:uniqueId val="{00000014-45EA-44F7-9900-98B67D548373}"/>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494609"/>
            <a:ext cx="7670325" cy="1234730"/>
          </a:xfrm>
        </p:spPr>
        <p:txBody>
          <a:bodyPr>
            <a:normAutofit/>
          </a:bodyPr>
          <a:lstStyle/>
          <a:p>
            <a:r>
              <a:rPr lang="en-GB" dirty="0"/>
              <a:t>SURVEY RESULTS</a:t>
            </a:r>
            <a:endParaRPr dirty="0"/>
          </a:p>
        </p:txBody>
      </p:sp>
      <p:sp>
        <p:nvSpPr>
          <p:cNvPr id="3" name="Text Placeholder 2"/>
          <p:cNvSpPr>
            <a:spLocks noGrp="1"/>
          </p:cNvSpPr>
          <p:nvPr>
            <p:ph type="body" sz="quarter" idx="12"/>
          </p:nvPr>
        </p:nvSpPr>
        <p:spPr/>
        <p:txBody>
          <a:bodyPr/>
          <a:lstStyle/>
          <a:p>
            <a:r>
              <a:rPr lang="en-GB" dirty="0"/>
              <a:t>Friday, February 17, 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Q11: Choose three (3) values that are most important to you in  choosing a college or university.</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Q12: Which of the following items give you most concern as you plan to function after high school?  Choose your top three (3) areas of concern.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Q13: What is your preferred learning style?  How do you best learn?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Is there anything else you wish to add?</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What is your group affiliation?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Omega Sparks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Project MALE/EMBODI</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Other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What is your current classification in school?</a:t>
            </a:r>
            <a:endParaRPr dirty="0"/>
          </a:p>
        </p:txBody>
      </p:sp>
      <p:sp>
        <p:nvSpPr>
          <p:cNvPr id="3" name="Title"/>
          <p:cNvSpPr>
            <a:spLocks noGrp="1"/>
          </p:cNvSpPr>
          <p:nvPr>
            <p:ph type="body" sz="quarter" idx="14"/>
          </p:nvPr>
        </p:nvSpPr>
        <p:spPr/>
        <p:txBody>
          <a:bodyPr>
            <a:normAutofit lnSpcReduction="10000"/>
          </a:bodyPr>
          <a:lstStyle/>
          <a:p>
            <a:r>
              <a:rPr lang="en-GB" dirty="0"/>
              <a:t>Answered: 9   Skipped: 1</a:t>
            </a:r>
            <a:endParaRPr dirty="0"/>
          </a:p>
        </p:txBody>
      </p:sp>
      <p:graphicFrame>
        <p:nvGraphicFramePr>
          <p:cNvPr id="4" name="Table Placeholder"/>
          <p:cNvGraphicFramePr>
            <a:graphicFrameLocks/>
          </p:cNvGraphicFramePr>
          <p:nvPr/>
        </p:nvGraphicFramePr>
        <p:xfrm>
          <a:off x="961534" y="1390848"/>
          <a:ext cx="6999999" cy="244959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Junior High</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44.44%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Freshman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Sophomore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11.11%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Junior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Senior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9</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Q6: What is your immediate plan after graduating from high school?  Choose one option.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290679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Go to college/university</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Attend a vocational (trade) school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Enter the military</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Own a business (be an entrepreneur)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Work (find a job)</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Do nothing.  Live at home.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What is the highest educational level that you plan to pursue?</a:t>
            </a:r>
            <a:endParaRPr dirty="0"/>
          </a:p>
        </p:txBody>
      </p:sp>
      <p:sp>
        <p:nvSpPr>
          <p:cNvPr id="3" name="Title"/>
          <p:cNvSpPr>
            <a:spLocks noGrp="1"/>
          </p:cNvSpPr>
          <p:nvPr>
            <p:ph type="body" sz="quarter" idx="14"/>
          </p:nvPr>
        </p:nvSpPr>
        <p:spPr/>
        <p:txBody>
          <a:bodyPr>
            <a:normAutofit lnSpcReduction="10000"/>
          </a:bodyPr>
          <a:lstStyle/>
          <a:p>
            <a:r>
              <a:rPr lang="en-GB" dirty="0"/>
              <a:t>Answered: 9   Skipped: 1</a:t>
            </a:r>
            <a:endParaRPr dirty="0"/>
          </a:p>
        </p:txBody>
      </p:sp>
      <p:graphicFrame>
        <p:nvGraphicFramePr>
          <p:cNvPr id="4" name="Table Placeholder"/>
          <p:cNvGraphicFramePr>
            <a:graphicFrameLocks/>
          </p:cNvGraphicFramePr>
          <p:nvPr/>
        </p:nvGraphicFramePr>
        <p:xfrm>
          <a:off x="961534" y="1390848"/>
          <a:ext cx="6999999" cy="244959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High School Diploma</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Associate's Degree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Bachelor's Degree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77.78%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Master's Degree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22.22%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Doctoral Degree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11</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Please check all that applies as it relates to work you have already done.</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392158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Baby Sitter</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Yard Worker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Waiter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Front Desk Receptionist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Pet Sitter or Dog Walker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Tutor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Movie Theatre Cashier or Usher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Grocery Store Associate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Delivery Driver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16</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Q9: Please check below the career role that is of greatest interest to you at this time.</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11676078"/>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Building and Fixing Things (carpenter, automotive mechanic, drafter, architect, civil engineer, electrician)</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Business and Financial Operations (Accountants and auditors, appraisers and assessors of real estate, financial examiners, insurance underwriters, loan officers, tax preparers, training and development specialist, human resources specialist, marketing analyst, etc.)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Computers (database administrator, computer support specialist, computer hardware engineer, software developer, web developer,, systems analyst)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Food Service (cook, waiter, food preparation worker, chef or head cook, food service manager, baker)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Healthcare (pharmacist, dentist, registered nurse, optometrist, doctor)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Helping Your Community (childcare worker, firefighter, police officer, social worker, school and career counselor)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Science (chemist, pharmacist, microbiologist, environmental scientist, physicist and astronomer)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Social Studies (anthropologist, economist, environmental scientist, physicist and astronomer)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Sports (referee, professional athlete, coach, fitness trainer, recreational therapist)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367998">
                <a:tc>
                  <a:txBody>
                    <a:bodyPr/>
                    <a:lstStyle/>
                    <a:p>
                      <a:pPr algn="l"/>
                      <a:r>
                        <a:rPr lang="en-US" sz="1200" b="0" dirty="0">
                          <a:solidFill>
                            <a:schemeClr val="bg1">
                              <a:lumMod val="50000"/>
                            </a:schemeClr>
                          </a:solidFill>
                        </a:rPr>
                        <a:t>Teaching (kindergarten or elementary school teacher, elementary, middle, or high school principal, high school teacher, postsecondary teacher, special education teacher, teacher assistant, school and career counselor)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0"/>
                  </a:ext>
                </a:extLst>
              </a:tr>
              <a:tr h="367998">
                <a:tc>
                  <a:txBody>
                    <a:bodyPr/>
                    <a:lstStyle/>
                    <a:p>
                      <a:pPr algn="l"/>
                      <a:r>
                        <a:rPr lang="en-US" sz="1200" b="0" dirty="0">
                          <a:solidFill>
                            <a:schemeClr val="bg1">
                              <a:lumMod val="50000"/>
                            </a:schemeClr>
                          </a:solidFill>
                        </a:rPr>
                        <a:t>Transportation (heavy and tractor-trailer truck driver, railroad worker, airline and commercial pilot, delivery truck driver, taxi driver or chauffeur)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1"/>
                  </a:ext>
                </a:extLst>
              </a:tr>
              <a:tr h="367998">
                <a:tc>
                  <a:txBody>
                    <a:bodyPr/>
                    <a:lstStyle/>
                    <a:p>
                      <a:pPr algn="l"/>
                      <a:r>
                        <a:rPr lang="en-US" sz="1200" b="0" dirty="0">
                          <a:solidFill>
                            <a:schemeClr val="bg1">
                              <a:lumMod val="50000"/>
                            </a:schemeClr>
                          </a:solidFill>
                        </a:rPr>
                        <a:t>Other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17</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Date Created: Tuesday, January 31, 2023</a:t>
            </a:r>
            <a:endParaRPr dirty="0"/>
          </a:p>
        </p:txBody>
      </p:sp>
      <p:sp>
        <p:nvSpPr>
          <p:cNvPr id="4" name="Text Placaholder 3"/>
          <p:cNvSpPr>
            <a:spLocks noGrp="1"/>
          </p:cNvSpPr>
          <p:nvPr>
            <p:ph type="body" sz="quarter" idx="17"/>
          </p:nvPr>
        </p:nvSpPr>
        <p:spPr/>
        <p:txBody>
          <a:bodyPr>
            <a:normAutofit fontScale="70000" lnSpcReduction="20000"/>
          </a:bodyPr>
          <a:lstStyle/>
          <a:p>
            <a:r>
              <a:rPr lang="en-GB" dirty="0"/>
              <a:t>Total Responses   </a:t>
            </a:r>
            <a:r>
              <a:rPr lang="en-GB" sz="2000" b="1" dirty="0"/>
              <a:t>10</a:t>
            </a:r>
            <a:endParaRPr sz="2000" b="1" dirty="0"/>
          </a:p>
        </p:txBody>
      </p:sp>
      <p:sp>
        <p:nvSpPr>
          <p:cNvPr id="5" name="Text Placaholder 4"/>
          <p:cNvSpPr>
            <a:spLocks noGrp="1"/>
          </p:cNvSpPr>
          <p:nvPr>
            <p:ph type="body" sz="quarter" idx="18"/>
          </p:nvPr>
        </p:nvSpPr>
        <p:spPr/>
        <p:txBody>
          <a:bodyPr/>
          <a:lstStyle/>
          <a:p>
            <a:r>
              <a:rPr lang="en-GB" dirty="0"/>
              <a:t>Complete Responses: 10</a:t>
            </a:r>
            <a:endParaRPr dirty="0"/>
          </a:p>
        </p:txBody>
      </p:sp>
      <p:sp>
        <p:nvSpPr>
          <p:cNvPr id="6" name="TextBox 5">
            <a:extLst>
              <a:ext uri="{FF2B5EF4-FFF2-40B4-BE49-F238E27FC236}">
                <a16:creationId xmlns:a16="http://schemas.microsoft.com/office/drawing/2014/main" id="{7AE20B75-5287-FAC0-5FBC-285CA696C345}"/>
              </a:ext>
            </a:extLst>
          </p:cNvPr>
          <p:cNvSpPr txBox="1"/>
          <p:nvPr/>
        </p:nvSpPr>
        <p:spPr>
          <a:xfrm>
            <a:off x="4438776" y="962845"/>
            <a:ext cx="3469876" cy="3108543"/>
          </a:xfrm>
          <a:prstGeom prst="rect">
            <a:avLst/>
          </a:prstGeom>
          <a:noFill/>
        </p:spPr>
        <p:txBody>
          <a:bodyPr wrap="square" rtlCol="0">
            <a:spAutoFit/>
          </a:bodyPr>
          <a:lstStyle/>
          <a:p>
            <a:r>
              <a:rPr lang="en-US" sz="1400" b="1" dirty="0">
                <a:latin typeface="Lao UI" panose="020B0502040204020203" pitchFamily="34" charset="0"/>
                <a:cs typeface="Lao UI" panose="020B0502040204020203" pitchFamily="34" charset="0"/>
              </a:rPr>
              <a:t>Omega Sparks Responses:</a:t>
            </a:r>
          </a:p>
          <a:p>
            <a:pPr marL="342900" indent="-342900">
              <a:buAutoNum type="arabicPeriod"/>
            </a:pPr>
            <a:r>
              <a:rPr lang="en-US" sz="1400" dirty="0">
                <a:latin typeface="Lao UI" panose="020B0502040204020203" pitchFamily="34" charset="0"/>
                <a:cs typeface="Lao UI" panose="020B0502040204020203" pitchFamily="34" charset="0"/>
              </a:rPr>
              <a:t>Hayden Norris</a:t>
            </a:r>
          </a:p>
          <a:p>
            <a:pPr marL="342900" indent="-342900">
              <a:buAutoNum type="arabicPeriod"/>
            </a:pPr>
            <a:r>
              <a:rPr lang="en-US" sz="1400" dirty="0">
                <a:latin typeface="Lao UI" panose="020B0502040204020203" pitchFamily="34" charset="0"/>
                <a:cs typeface="Lao UI" panose="020B0502040204020203" pitchFamily="34" charset="0"/>
              </a:rPr>
              <a:t>Aidan Ratcliff</a:t>
            </a:r>
          </a:p>
          <a:p>
            <a:pPr marL="342900" indent="-342900">
              <a:buAutoNum type="arabicPeriod"/>
            </a:pPr>
            <a:r>
              <a:rPr lang="en-US" sz="1400" dirty="0">
                <a:latin typeface="Lao UI" panose="020B0502040204020203" pitchFamily="34" charset="0"/>
                <a:cs typeface="Lao UI" panose="020B0502040204020203" pitchFamily="34" charset="0"/>
              </a:rPr>
              <a:t>Jason Jackson</a:t>
            </a:r>
          </a:p>
          <a:p>
            <a:pPr marL="342900" indent="-342900">
              <a:buAutoNum type="arabicPeriod"/>
            </a:pPr>
            <a:r>
              <a:rPr lang="en-US" sz="1400" dirty="0">
                <a:latin typeface="Lao UI" panose="020B0502040204020203" pitchFamily="34" charset="0"/>
                <a:cs typeface="Lao UI" panose="020B0502040204020203" pitchFamily="34" charset="0"/>
              </a:rPr>
              <a:t>Jeremiah Jackson</a:t>
            </a:r>
          </a:p>
          <a:p>
            <a:pPr marL="342900" indent="-342900">
              <a:buAutoNum type="arabicPeriod"/>
            </a:pPr>
            <a:r>
              <a:rPr lang="en-US" sz="1400" dirty="0" err="1">
                <a:latin typeface="Lao UI" panose="020B0502040204020203" pitchFamily="34" charset="0"/>
                <a:cs typeface="Lao UI" panose="020B0502040204020203" pitchFamily="34" charset="0"/>
              </a:rPr>
              <a:t>Imari</a:t>
            </a:r>
            <a:r>
              <a:rPr lang="en-US" sz="1400" dirty="0">
                <a:latin typeface="Lao UI" panose="020B0502040204020203" pitchFamily="34" charset="0"/>
                <a:cs typeface="Lao UI" panose="020B0502040204020203" pitchFamily="34" charset="0"/>
              </a:rPr>
              <a:t> </a:t>
            </a:r>
            <a:r>
              <a:rPr lang="en-US" sz="1400" dirty="0" err="1">
                <a:latin typeface="Lao UI" panose="020B0502040204020203" pitchFamily="34" charset="0"/>
                <a:cs typeface="Lao UI" panose="020B0502040204020203" pitchFamily="34" charset="0"/>
              </a:rPr>
              <a:t>Goodlow</a:t>
            </a:r>
            <a:endParaRPr lang="en-US" sz="1400" dirty="0">
              <a:latin typeface="Lao UI" panose="020B0502040204020203" pitchFamily="34" charset="0"/>
              <a:cs typeface="Lao UI" panose="020B0502040204020203" pitchFamily="34" charset="0"/>
            </a:endParaRPr>
          </a:p>
          <a:p>
            <a:endParaRPr lang="en-US" sz="1400" dirty="0">
              <a:latin typeface="Lao UI" panose="020B0502040204020203" pitchFamily="34" charset="0"/>
              <a:cs typeface="Lao UI" panose="020B0502040204020203" pitchFamily="34" charset="0"/>
            </a:endParaRPr>
          </a:p>
          <a:p>
            <a:endParaRPr lang="en-US" sz="1400" dirty="0">
              <a:latin typeface="Lao UI" panose="020B0502040204020203" pitchFamily="34" charset="0"/>
              <a:cs typeface="Lao UI" panose="020B0502040204020203" pitchFamily="34" charset="0"/>
            </a:endParaRPr>
          </a:p>
          <a:p>
            <a:r>
              <a:rPr lang="en-US" sz="1400" b="1" dirty="0">
                <a:latin typeface="Lao UI" panose="020B0502040204020203" pitchFamily="34" charset="0"/>
                <a:cs typeface="Lao UI" panose="020B0502040204020203" pitchFamily="34" charset="0"/>
              </a:rPr>
              <a:t>Project MALE/EMBODI Responses:</a:t>
            </a:r>
          </a:p>
          <a:p>
            <a:pPr marL="342900" indent="-342900">
              <a:buAutoNum type="arabicPeriod"/>
            </a:pPr>
            <a:r>
              <a:rPr lang="en-US" sz="1400" dirty="0">
                <a:latin typeface="Lao UI" panose="020B0502040204020203" pitchFamily="34" charset="0"/>
                <a:cs typeface="Lao UI" panose="020B0502040204020203" pitchFamily="34" charset="0"/>
              </a:rPr>
              <a:t>Chase Mayo</a:t>
            </a:r>
          </a:p>
          <a:p>
            <a:pPr marL="342900" indent="-342900">
              <a:buAutoNum type="arabicPeriod"/>
            </a:pPr>
            <a:r>
              <a:rPr lang="en-US" sz="1400" dirty="0" err="1">
                <a:latin typeface="Lao UI" panose="020B0502040204020203" pitchFamily="34" charset="0"/>
                <a:cs typeface="Lao UI" panose="020B0502040204020203" pitchFamily="34" charset="0"/>
              </a:rPr>
              <a:t>Traelen</a:t>
            </a:r>
            <a:r>
              <a:rPr lang="en-US" sz="1400" dirty="0">
                <a:latin typeface="Lao UI" panose="020B0502040204020203" pitchFamily="34" charset="0"/>
                <a:cs typeface="Lao UI" panose="020B0502040204020203" pitchFamily="34" charset="0"/>
              </a:rPr>
              <a:t> Mays</a:t>
            </a:r>
          </a:p>
          <a:p>
            <a:pPr marL="342900" indent="-342900">
              <a:buAutoNum type="arabicPeriod"/>
            </a:pPr>
            <a:r>
              <a:rPr lang="en-US" sz="1400" dirty="0">
                <a:latin typeface="Lao UI" panose="020B0502040204020203" pitchFamily="34" charset="0"/>
                <a:cs typeface="Lao UI" panose="020B0502040204020203" pitchFamily="34" charset="0"/>
              </a:rPr>
              <a:t>Mark Anthony Anderson</a:t>
            </a:r>
          </a:p>
          <a:p>
            <a:pPr marL="342900" indent="-342900">
              <a:buAutoNum type="arabicPeriod"/>
            </a:pPr>
            <a:r>
              <a:rPr lang="en-US" sz="1400" dirty="0" err="1">
                <a:latin typeface="Lao UI" panose="020B0502040204020203" pitchFamily="34" charset="0"/>
                <a:cs typeface="Lao UI" panose="020B0502040204020203" pitchFamily="34" charset="0"/>
              </a:rPr>
              <a:t>Da’Vion</a:t>
            </a:r>
            <a:r>
              <a:rPr lang="en-US" sz="1400" dirty="0">
                <a:latin typeface="Lao UI" panose="020B0502040204020203" pitchFamily="34" charset="0"/>
                <a:cs typeface="Lao UI" panose="020B0502040204020203" pitchFamily="34" charset="0"/>
              </a:rPr>
              <a:t> Blocker</a:t>
            </a:r>
          </a:p>
          <a:p>
            <a:pPr marL="342900" indent="-342900">
              <a:buAutoNum type="arabicPeriod"/>
            </a:pPr>
            <a:r>
              <a:rPr lang="en-US" sz="1400" dirty="0">
                <a:latin typeface="Lao UI" panose="020B0502040204020203" pitchFamily="34" charset="0"/>
                <a:cs typeface="Lao UI" panose="020B0502040204020203" pitchFamily="34" charset="0"/>
              </a:rPr>
              <a:t>Braylon Brown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Q10: Choose three (3) values that are most important to you in  a job or a career.</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401078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Family environment</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Positive working environment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Nature of work (like what I do)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Compensation (salary and benefits)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Location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Ability to travel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Ability to grow and learn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Company culture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Good leadership</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33</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Q11: Choose three (3) values that are most important to you in  choosing a college or university.</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4550472"/>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Academics (programs, departments, or degrees offered)</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Type of college/university (gender, liberal arts, HBCU, etc.)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Reputation of the school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Cost (I can afford to go there.)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Location</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School Activities (band, sports, Greek life, other organizations, etc.)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Size (school population, teacher to student ratio, etc.)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School Traditions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Legacy (family members went there)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29</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Q12: Which of the following items give you most concern as you plan to function after high school?  Choose your top three (3) areas of concern.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446798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Sharpening my study skills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Developing good time management skills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Working on my reading skills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Planning to write a lot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367998">
                <a:tc>
                  <a:txBody>
                    <a:bodyPr/>
                    <a:lstStyle/>
                    <a:p>
                      <a:pPr algn="l"/>
                      <a:r>
                        <a:rPr lang="en-US" sz="1200" b="0" dirty="0">
                          <a:solidFill>
                            <a:schemeClr val="bg1">
                              <a:lumMod val="50000"/>
                            </a:schemeClr>
                          </a:solidFill>
                        </a:rPr>
                        <a:t>Taking care of myself (eating, proper sleep, exercise, etc.)</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r h="367998">
                <a:tc>
                  <a:txBody>
                    <a:bodyPr/>
                    <a:lstStyle/>
                    <a:p>
                      <a:pPr algn="l"/>
                      <a:r>
                        <a:rPr lang="en-US" sz="1200" b="0" dirty="0">
                          <a:solidFill>
                            <a:schemeClr val="bg1">
                              <a:lumMod val="50000"/>
                            </a:schemeClr>
                          </a:solidFill>
                        </a:rPr>
                        <a:t>Being assertive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6"/>
                  </a:ext>
                </a:extLst>
              </a:tr>
              <a:tr h="367998">
                <a:tc>
                  <a:txBody>
                    <a:bodyPr/>
                    <a:lstStyle/>
                    <a:p>
                      <a:pPr algn="l"/>
                      <a:r>
                        <a:rPr lang="en-US" sz="1200" b="0" dirty="0">
                          <a:solidFill>
                            <a:schemeClr val="bg1">
                              <a:lumMod val="50000"/>
                            </a:schemeClr>
                          </a:solidFill>
                        </a:rPr>
                        <a:t>Procrastinating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7"/>
                  </a:ext>
                </a:extLst>
              </a:tr>
              <a:tr h="367998">
                <a:tc>
                  <a:txBody>
                    <a:bodyPr/>
                    <a:lstStyle/>
                    <a:p>
                      <a:pPr algn="l"/>
                      <a:r>
                        <a:rPr lang="en-US" sz="1200" b="0" dirty="0">
                          <a:solidFill>
                            <a:schemeClr val="bg1">
                              <a:lumMod val="50000"/>
                            </a:schemeClr>
                          </a:solidFill>
                        </a:rPr>
                        <a:t>Learning to laugh at myself</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8"/>
                  </a:ext>
                </a:extLst>
              </a:tr>
              <a:tr h="367998">
                <a:tc>
                  <a:txBody>
                    <a:bodyPr/>
                    <a:lstStyle/>
                    <a:p>
                      <a:pPr algn="l"/>
                      <a:r>
                        <a:rPr lang="en-US" sz="1200" b="0" dirty="0">
                          <a:solidFill>
                            <a:schemeClr val="bg1">
                              <a:lumMod val="50000"/>
                            </a:schemeClr>
                          </a:solidFill>
                        </a:rPr>
                        <a:t>Learning how to budget</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9"/>
                  </a:ext>
                </a:extLst>
              </a:tr>
              <a:tr h="367998">
                <a:tc>
                  <a:txBody>
                    <a:bodyPr/>
                    <a:lstStyle/>
                    <a:p>
                      <a:pPr algn="l"/>
                      <a:r>
                        <a:rPr lang="en-US" sz="1200" b="0" dirty="0">
                          <a:solidFill>
                            <a:schemeClr val="bg1">
                              <a:lumMod val="50000"/>
                            </a:schemeClr>
                          </a:solidFill>
                        </a:rPr>
                        <a:t>Asking for help</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10"/>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30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Q13: What is your preferred learning style?  How do you best learn?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1713594"/>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Auditory Learner (hearing)</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Visual Learner (seeing)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Tactical Learner (doing)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Is there anything else you wish to add?</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Table Placeholder"/>
          <p:cNvGraphicFramePr>
            <a:graphicFrameLocks/>
          </p:cNvGraphicFramePr>
          <p:nvPr/>
        </p:nvGraphicFramePr>
        <p:xfrm>
          <a:off x="961534" y="1390848"/>
          <a:ext cx="6999999" cy="1345596"/>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What is your group affiliation?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What is your current classification in school?</a:t>
            </a:r>
            <a:endParaRPr dirty="0"/>
          </a:p>
        </p:txBody>
      </p:sp>
      <p:sp>
        <p:nvSpPr>
          <p:cNvPr id="3" name="Title"/>
          <p:cNvSpPr>
            <a:spLocks noGrp="1"/>
          </p:cNvSpPr>
          <p:nvPr>
            <p:ph type="body" sz="quarter" idx="14"/>
          </p:nvPr>
        </p:nvSpPr>
        <p:spPr/>
        <p:txBody>
          <a:bodyPr>
            <a:normAutofit lnSpcReduction="10000"/>
          </a:bodyPr>
          <a:lstStyle/>
          <a:p>
            <a:r>
              <a:rPr lang="en-GB" dirty="0"/>
              <a:t>Answered: 9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Please check all that applies as it relates to work you have already done.</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Q6: What is your immediate plan after graduating from high school?  Choose one option.</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What is the highest educational level that you plan to pursue?</a:t>
            </a:r>
            <a:endParaRPr dirty="0"/>
          </a:p>
        </p:txBody>
      </p:sp>
      <p:sp>
        <p:nvSpPr>
          <p:cNvPr id="3" name="Title"/>
          <p:cNvSpPr>
            <a:spLocks noGrp="1"/>
          </p:cNvSpPr>
          <p:nvPr>
            <p:ph type="body" sz="quarter" idx="14"/>
          </p:nvPr>
        </p:nvSpPr>
        <p:spPr/>
        <p:txBody>
          <a:bodyPr>
            <a:normAutofit lnSpcReduction="10000"/>
          </a:bodyPr>
          <a:lstStyle/>
          <a:p>
            <a:r>
              <a:rPr lang="en-GB" dirty="0"/>
              <a:t>Answered: 9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Q9: Please check below the career role that is of greatest interest to you at this time.</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Q10: Choose three (3) values that are most important to you in  a job or a career.</a:t>
            </a:r>
            <a:endParaRPr dirty="0"/>
          </a:p>
        </p:txBody>
      </p:sp>
      <p:sp>
        <p:nvSpPr>
          <p:cNvPr id="3" name="Title"/>
          <p:cNvSpPr>
            <a:spLocks noGrp="1"/>
          </p:cNvSpPr>
          <p:nvPr>
            <p:ph type="body" sz="quarter" idx="14"/>
          </p:nvPr>
        </p:nvSpPr>
        <p:spPr/>
        <p:txBody>
          <a:bodyPr>
            <a:normAutofit lnSpcReduction="10000"/>
          </a:bodyPr>
          <a:lstStyle/>
          <a:p>
            <a:r>
              <a:rPr lang="en-GB" dirty="0"/>
              <a:t>Answered: 10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TotalTime>
  <Words>1330</Words>
  <Application>Microsoft Office PowerPoint</Application>
  <PresentationFormat>On-screen Show (16:9)</PresentationFormat>
  <Paragraphs>326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Helvetica Neue</vt:lpstr>
      <vt:lpstr>Lao UI</vt:lpstr>
      <vt:lpstr>Data slides</vt:lpstr>
      <vt:lpstr>PowerPoint Presentation</vt:lpstr>
      <vt:lpstr>PowerPoint Presentation</vt:lpstr>
      <vt:lpstr>Q4: What is your group affiliation?</vt:lpstr>
      <vt:lpstr>Q5: What is your current classification in school?</vt:lpstr>
      <vt:lpstr>Q8: Please check all that applies as it relates to work you have already done.</vt:lpstr>
      <vt:lpstr>Q6: What is your immediate plan after graduating from high school?  Choose one option.</vt:lpstr>
      <vt:lpstr>Q7: What is the highest educational level that you plan to pursue?</vt:lpstr>
      <vt:lpstr>Q9: Please check below the career role that is of greatest interest to you at this time.</vt:lpstr>
      <vt:lpstr>Q10: Choose three (3) values that are most important to you in  a job or a career.</vt:lpstr>
      <vt:lpstr>Q11: Choose three (3) values that are most important to you in  choosing a college or university.</vt:lpstr>
      <vt:lpstr>Q12: Which of the following items give you most concern as you plan to function after high school?  Choose your top three (3) areas of concern.</vt:lpstr>
      <vt:lpstr>Q13: What is your preferred learning style?  How do you best learn?</vt:lpstr>
      <vt:lpstr>Q16: Is there anything else you wish to add?</vt:lpstr>
      <vt:lpstr>Q4: What is your group affiliation?</vt:lpstr>
      <vt:lpstr>Q5: What is your current classification in school?</vt:lpstr>
      <vt:lpstr>Q6: What is your immediate plan after graduating from high school?  Choose one option.</vt:lpstr>
      <vt:lpstr>Q7: What is the highest educational level that you plan to pursue?</vt:lpstr>
      <vt:lpstr>Q8: Please check all that applies as it relates to work you have already done.</vt:lpstr>
      <vt:lpstr>Q9: Please check below the career role that is of greatest interest to you at this time.</vt:lpstr>
      <vt:lpstr>Q10: Choose three (3) values that are most important to you in  a job or a career.</vt:lpstr>
      <vt:lpstr>Q11: Choose three (3) values that are most important to you in  choosing a college or university.</vt:lpstr>
      <vt:lpstr>Q12: Which of the following items give you most concern as you plan to function after high school?  Choose your top three (3) areas of concern.</vt:lpstr>
      <vt:lpstr>Q13: What is your preferred learning style?  How do you best learn?</vt:lpstr>
      <vt:lpstr>Q16: Is there anything else you wish to add?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Odell Brown</dc:creator>
  <cp:lastModifiedBy>Odell Brown</cp:lastModifiedBy>
  <cp:revision>2</cp:revision>
  <cp:lastPrinted>2023-02-17T16:17:54Z</cp:lastPrinted>
  <dcterms:modified xsi:type="dcterms:W3CDTF">2023-02-17T16:21:41Z</dcterms:modified>
</cp:coreProperties>
</file>